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50" r:id="rId1"/>
    <p:sldMasterId id="2147484049" r:id="rId2"/>
  </p:sldMasterIdLst>
  <p:notesMasterIdLst>
    <p:notesMasterId r:id="rId7"/>
  </p:notesMasterIdLst>
  <p:handoutMasterIdLst>
    <p:handoutMasterId r:id="rId8"/>
  </p:handoutMasterIdLst>
  <p:sldIdLst>
    <p:sldId id="593" r:id="rId3"/>
    <p:sldId id="590" r:id="rId4"/>
    <p:sldId id="595" r:id="rId5"/>
    <p:sldId id="596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C84"/>
    <a:srgbClr val="181848"/>
    <a:srgbClr val="000000"/>
    <a:srgbClr val="FF3300"/>
    <a:srgbClr val="390EB2"/>
    <a:srgbClr val="827357"/>
    <a:srgbClr val="00A4DE"/>
    <a:srgbClr val="FF8E1D"/>
    <a:srgbClr val="EE7700"/>
    <a:srgbClr val="E27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9288" autoAdjust="0"/>
  </p:normalViewPr>
  <p:slideViewPr>
    <p:cSldViewPr>
      <p:cViewPr>
        <p:scale>
          <a:sx n="99" d="100"/>
          <a:sy n="99" d="100"/>
        </p:scale>
        <p:origin x="-114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5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18A59-AC3C-4236-A774-9FB4BBCF8A6F}" type="datetimeFigureOut">
              <a:rPr lang="ru-RU" smtClean="0"/>
              <a:pPr/>
              <a:t>28.05.2021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5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10F4C-4446-4DDF-A766-A933C81E5B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183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5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1413" y="684213"/>
            <a:ext cx="4575175" cy="3430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1" y="4343399"/>
            <a:ext cx="5486400" cy="411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5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2D2401-D2F1-4239-AE03-EA9BD7A8A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02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2D2401-D2F1-4239-AE03-EA9BD7A8A76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62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2D2401-D2F1-4239-AE03-EA9BD7A8A76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13556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82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379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56066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18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70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6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431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04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87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03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2991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387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805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34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11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4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47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44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41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7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3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D23C3B-FD12-4F94-B697-63BD0B77F12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60761"/>
            <a:ext cx="2691106" cy="11740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92249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Сабинского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проведенным мероприятиям в рамках Года родных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народного единства за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863355"/>
              </p:ext>
            </p:extLst>
          </p:nvPr>
        </p:nvGraphicFramePr>
        <p:xfrm>
          <a:off x="214282" y="1412776"/>
          <a:ext cx="8822214" cy="653792"/>
        </p:xfrm>
        <a:graphic>
          <a:graphicData uri="http://schemas.openxmlformats.org/drawingml/2006/table">
            <a:tbl>
              <a:tblPr firstRow="1" firstCol="1" bandRow="1"/>
              <a:tblGrid>
                <a:gridCol w="1602832">
                  <a:extLst>
                    <a:ext uri="{9D8B030D-6E8A-4147-A177-3AD203B41FA5}">
                      <a16:colId xmlns="" xmlns:a16="http://schemas.microsoft.com/office/drawing/2014/main" val="2597717819"/>
                    </a:ext>
                  </a:extLst>
                </a:gridCol>
                <a:gridCol w="2412057">
                  <a:extLst>
                    <a:ext uri="{9D8B030D-6E8A-4147-A177-3AD203B41FA5}">
                      <a16:colId xmlns="" xmlns:a16="http://schemas.microsoft.com/office/drawing/2014/main" val="3945111511"/>
                    </a:ext>
                  </a:extLst>
                </a:gridCol>
                <a:gridCol w="2094169">
                  <a:extLst>
                    <a:ext uri="{9D8B030D-6E8A-4147-A177-3AD203B41FA5}">
                      <a16:colId xmlns="" xmlns:a16="http://schemas.microsoft.com/office/drawing/2014/main" val="1054966823"/>
                    </a:ext>
                  </a:extLst>
                </a:gridCol>
                <a:gridCol w="2713156">
                  <a:extLst>
                    <a:ext uri="{9D8B030D-6E8A-4147-A177-3AD203B41FA5}">
                      <a16:colId xmlns="" xmlns:a16="http://schemas.microsoft.com/office/drawing/2014/main" val="2400700594"/>
                    </a:ext>
                  </a:extLst>
                </a:gridCol>
              </a:tblGrid>
              <a:tr h="2937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tt-RU" sz="12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tt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мероприятий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(едини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 (чел.)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от общего количества детей (%)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2271601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3909 чел.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17190"/>
              </p:ext>
            </p:extLst>
          </p:nvPr>
        </p:nvGraphicFramePr>
        <p:xfrm>
          <a:off x="214282" y="2214554"/>
          <a:ext cx="8786148" cy="4572718"/>
        </p:xfrm>
        <a:graphic>
          <a:graphicData uri="http://schemas.openxmlformats.org/drawingml/2006/table">
            <a:tbl>
              <a:tblPr firstRow="1" firstCol="1" bandRow="1"/>
              <a:tblGrid>
                <a:gridCol w="566848">
                  <a:extLst>
                    <a:ext uri="{9D8B030D-6E8A-4147-A177-3AD203B41FA5}">
                      <a16:colId xmlns="" xmlns:a16="http://schemas.microsoft.com/office/drawing/2014/main" val="4263517927"/>
                    </a:ext>
                  </a:extLst>
                </a:gridCol>
                <a:gridCol w="1204553">
                  <a:extLst>
                    <a:ext uri="{9D8B030D-6E8A-4147-A177-3AD203B41FA5}">
                      <a16:colId xmlns="" xmlns:a16="http://schemas.microsoft.com/office/drawing/2014/main" val="97294494"/>
                    </a:ext>
                  </a:extLst>
                </a:gridCol>
                <a:gridCol w="637704">
                  <a:extLst>
                    <a:ext uri="{9D8B030D-6E8A-4147-A177-3AD203B41FA5}">
                      <a16:colId xmlns="" xmlns:a16="http://schemas.microsoft.com/office/drawing/2014/main" val="3239467607"/>
                    </a:ext>
                  </a:extLst>
                </a:gridCol>
                <a:gridCol w="6377043">
                  <a:extLst>
                    <a:ext uri="{9D8B030D-6E8A-4147-A177-3AD203B41FA5}">
                      <a16:colId xmlns="" xmlns:a16="http://schemas.microsoft.com/office/drawing/2014/main" val="1022173367"/>
                    </a:ext>
                  </a:extLst>
                </a:gridCol>
              </a:tblGrid>
              <a:tr h="4223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участ.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мероприятии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141137"/>
                  </a:ext>
                </a:extLst>
              </a:tr>
              <a:tr h="55588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Родительский форум «Семья и школа»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на базе МБОУ «Гимназия»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п.г.т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Богатые Сабы прошел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общерайонный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родительский форум на тему «Семья и школа». Участники форума имели возможность знакомиться с выставкой, посвященной Году родных языков и народного единства в фойе гимназии. Учащиеся – представители разных национальностей приветствовали гостей на своем родном языке, знакомили с культурой, бытом своего народа.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65598374"/>
                  </a:ext>
                </a:extLst>
              </a:tr>
              <a:tr h="11018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Внеклассные мероприятия в ОО района  «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Каләм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белән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җиңдем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дошманны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 typeface="Arial" panose="020B0604020202020204" pitchFamily="34" charset="0"/>
                        <a:buNone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В течение месяца в общеобразовательных организациях  района прошли различные мероприятия, посвященные писателям и поэтам- фронтовикам. Такие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мероприятия способствуют в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оспитанию у учащихся чувства патриотизма;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развитию способностей осмысливать события  и явления действительности во взаимосвязи прошлого, настоящего и будущего;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азвитию интереса и уважения к истории и культуре своего и других народов.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05132087"/>
                  </a:ext>
                </a:extLst>
              </a:tr>
              <a:tr h="652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Интеллектуальная игра среди воспитателей ДОУ .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Среди старших воспитателей ДОУ Сабинского муниципального района  прошла интеллектуальная игра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Татарча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да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яхшы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бел,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русча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да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яхшы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бел». В ходе игры воспитатели отвечали на вопросы, касающиеся родных языков, рекламировали методические пособия.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узыкальные руководители детских садов исполнили песни на русском и татарском языках. Мероприятие завершилось исполнением песни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Туган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тел".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07880080"/>
                  </a:ext>
                </a:extLst>
              </a:tr>
              <a:tr h="292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Муниципальный  конкурс «Творческий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учитель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целях активизации творческого потенциала учителей, создания условий для максимального проявления лучших качеств его личности и выявления, поддержки и поощрения талантливых работников муниципальной системы образования с 1 по 25 мая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проводилсся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конкурс «Творческий учитель». В конкурсе в  номинациях «Проза», «Поэзия», «Исполнение колыбельных песен» и «Логотип семьи»  приняли участие 58 педагогов общеобразовательных организаций района.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3736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9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79" y="417528"/>
            <a:ext cx="6132643" cy="34954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ФОТОРЕПОРТАЖ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5436096" y="1625149"/>
            <a:ext cx="2962672" cy="1659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397973"/>
              </p:ext>
            </p:extLst>
          </p:nvPr>
        </p:nvGraphicFramePr>
        <p:xfrm>
          <a:off x="179512" y="1432675"/>
          <a:ext cx="8784975" cy="531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5">
                  <a:extLst>
                    <a:ext uri="{9D8B030D-6E8A-4147-A177-3AD203B41FA5}">
                      <a16:colId xmlns="" xmlns:a16="http://schemas.microsoft.com/office/drawing/2014/main" val="3942573181"/>
                    </a:ext>
                  </a:extLst>
                </a:gridCol>
                <a:gridCol w="2928325">
                  <a:extLst>
                    <a:ext uri="{9D8B030D-6E8A-4147-A177-3AD203B41FA5}">
                      <a16:colId xmlns="" xmlns:a16="http://schemas.microsoft.com/office/drawing/2014/main" val="3292023358"/>
                    </a:ext>
                  </a:extLst>
                </a:gridCol>
                <a:gridCol w="2928325">
                  <a:extLst>
                    <a:ext uri="{9D8B030D-6E8A-4147-A177-3AD203B41FA5}">
                      <a16:colId xmlns="" xmlns:a16="http://schemas.microsoft.com/office/drawing/2014/main" val="1467201101"/>
                    </a:ext>
                  </a:extLst>
                </a:gridCol>
              </a:tblGrid>
              <a:tr h="13279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3521896"/>
                  </a:ext>
                </a:extLst>
              </a:tr>
              <a:tr h="13279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725888"/>
                  </a:ext>
                </a:extLst>
              </a:tr>
              <a:tr h="13279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2212867"/>
                  </a:ext>
                </a:extLst>
              </a:tr>
              <a:tr h="13279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9892489"/>
                  </a:ext>
                </a:extLst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6360" y="82536"/>
            <a:ext cx="2589387" cy="11296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" b="8350"/>
          <a:stretch/>
        </p:blipFill>
        <p:spPr bwMode="auto">
          <a:xfrm>
            <a:off x="3098544" y="2690616"/>
            <a:ext cx="2952327" cy="140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9" b="10649"/>
          <a:stretch/>
        </p:blipFill>
        <p:spPr>
          <a:xfrm>
            <a:off x="134312" y="2730830"/>
            <a:ext cx="2914690" cy="1324859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5" b="5697"/>
          <a:stretch/>
        </p:blipFill>
        <p:spPr bwMode="auto">
          <a:xfrm>
            <a:off x="1691680" y="5396176"/>
            <a:ext cx="2484567" cy="1338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59"/>
          <a:stretch/>
        </p:blipFill>
        <p:spPr bwMode="auto">
          <a:xfrm>
            <a:off x="134312" y="4112950"/>
            <a:ext cx="2953670" cy="131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education\Desktop\IMG_20210520_105648_50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6" b="21724"/>
          <a:stretch/>
        </p:blipFill>
        <p:spPr bwMode="auto">
          <a:xfrm>
            <a:off x="6071454" y="1412241"/>
            <a:ext cx="2916754" cy="134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ilgiz\AppData\Local\Temp\Rar$DI01.700\IMG_20210514_215213_322.jpg"/>
          <p:cNvPicPr>
            <a:picLocks noChangeAspect="1" noChangeArrowheads="1"/>
          </p:cNvPicPr>
          <p:nvPr/>
        </p:nvPicPr>
        <p:blipFill rotWithShape="1">
          <a:blip r:embed="rId8" cstate="print"/>
          <a:srcRect t="25908" b="22244"/>
          <a:stretch/>
        </p:blipFill>
        <p:spPr bwMode="auto">
          <a:xfrm>
            <a:off x="6071454" y="2770293"/>
            <a:ext cx="2849600" cy="1305232"/>
          </a:xfrm>
          <a:prstGeom prst="rect">
            <a:avLst/>
          </a:prstGeom>
          <a:noFill/>
        </p:spPr>
      </p:pic>
      <p:pic>
        <p:nvPicPr>
          <p:cNvPr id="17" name="Picture 7" descr="C:\Users\ilgiz\Downloads\1622132949580.jpg"/>
          <p:cNvPicPr>
            <a:picLocks noChangeAspect="1" noChangeArrowheads="1"/>
          </p:cNvPicPr>
          <p:nvPr/>
        </p:nvPicPr>
        <p:blipFill rotWithShape="1">
          <a:blip r:embed="rId9" cstate="print"/>
          <a:srcRect l="2166" t="30148" r="17815" b="20614"/>
          <a:stretch/>
        </p:blipFill>
        <p:spPr bwMode="auto">
          <a:xfrm>
            <a:off x="3997925" y="5434838"/>
            <a:ext cx="2622501" cy="1316794"/>
          </a:xfrm>
          <a:prstGeom prst="rect">
            <a:avLst/>
          </a:prstGeom>
          <a:noFill/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12"/>
          <a:stretch/>
        </p:blipFill>
        <p:spPr>
          <a:xfrm>
            <a:off x="6682879" y="5418304"/>
            <a:ext cx="2305329" cy="1311162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30682" b="17858"/>
          <a:stretch/>
        </p:blipFill>
        <p:spPr bwMode="auto">
          <a:xfrm>
            <a:off x="6071454" y="4099590"/>
            <a:ext cx="2859216" cy="130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22287" b="13474"/>
          <a:stretch/>
        </p:blipFill>
        <p:spPr bwMode="auto">
          <a:xfrm flipH="1">
            <a:off x="143451" y="5468163"/>
            <a:ext cx="1887480" cy="127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4" b="14983"/>
          <a:stretch/>
        </p:blipFill>
        <p:spPr bwMode="auto">
          <a:xfrm>
            <a:off x="3337150" y="4095904"/>
            <a:ext cx="2586150" cy="127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C:\Users\education\Desktop\b617b758-d481-428f-95e5-0174782381ed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" t="23292" r="9860" b="21613"/>
          <a:stretch/>
        </p:blipFill>
        <p:spPr bwMode="auto">
          <a:xfrm>
            <a:off x="3098544" y="1391550"/>
            <a:ext cx="2888541" cy="136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8" t="24777" r="29703" b="30826"/>
          <a:stretch/>
        </p:blipFill>
        <p:spPr bwMode="auto">
          <a:xfrm>
            <a:off x="173292" y="1412241"/>
            <a:ext cx="2875710" cy="127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04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260647"/>
            <a:ext cx="4104456" cy="6364373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Сабинский муниципальный район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15 мая на базе МБОУ «Гимназия»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п.г.т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Богатые Сабы прошел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общерайонный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родительский форум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«Семья и школа».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течение месяца в общеобразовательных организациях  района прошли различные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 названием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Каләм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белән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җиңдем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дошманны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посвященные писателям и поэтам- фронтовикам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Среди старших воспитателей ДОУ Сабинского муниципального района  прошла интеллектуальная игра «</a:t>
            </a:r>
            <a:r>
              <a:rPr lang="ru-RU" sz="1400" kern="1200" dirty="0" err="1">
                <a:latin typeface="Times New Roman" pitchFamily="18" charset="0"/>
                <a:cs typeface="Times New Roman" pitchFamily="18" charset="0"/>
              </a:rPr>
              <a:t>Татарча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kern="1200" dirty="0" err="1">
                <a:latin typeface="Times New Roman" pitchFamily="18" charset="0"/>
                <a:cs typeface="Times New Roman" pitchFamily="18" charset="0"/>
              </a:rPr>
              <a:t>яхшы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 бел, </a:t>
            </a:r>
            <a:r>
              <a:rPr lang="ru-RU" sz="1400" kern="1200" dirty="0" err="1">
                <a:latin typeface="Times New Roman" pitchFamily="18" charset="0"/>
                <a:cs typeface="Times New Roman" pitchFamily="18" charset="0"/>
              </a:rPr>
              <a:t>русча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kern="1200" dirty="0" err="1">
                <a:latin typeface="Times New Roman" pitchFamily="18" charset="0"/>
                <a:cs typeface="Times New Roman" pitchFamily="18" charset="0"/>
              </a:rPr>
              <a:t>яхшы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 бел». В ходе игры воспитатели отвечали на вопросы, касающиеся родных языков, рекламировали методические пособия. 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Игра сопровождалась концертными номерами в исполнении музыкальных руководителей детских садов</a:t>
            </a: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. Мероприятие 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завершилось исполнением песни "</a:t>
            </a:r>
            <a:r>
              <a:rPr lang="ru-RU" sz="1400" kern="1200" dirty="0" err="1"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 тел".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В целях активизации творческого потенциала учителей, создания условий для максимального проявления лучших качеств его личности и выявления, поддержки и поощрения талантливых работников муниципальной системы образования с 1 по 25 мая </a:t>
            </a: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проводился </a:t>
            </a:r>
            <a:r>
              <a:rPr lang="ru-RU" sz="1400" kern="1200" dirty="0">
                <a:latin typeface="Times New Roman" pitchFamily="18" charset="0"/>
                <a:cs typeface="Times New Roman" pitchFamily="18" charset="0"/>
              </a:rPr>
              <a:t>конкурс «Творческий учитель». В конкурсе в  номинациях «Проза», «Поэзия», «Исполнение колыбельных песен» и «Логотип семьи»  приняли участие 58 педагогов общеобразовательных организаций района. </a:t>
            </a: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endPara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76DC92-F0E3-4A19-8A13-8354C9C20A4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AutoShape 2" descr="blob:https://web.whatsapp.com/db51f631-78e7-4f4d-b803-a0212653b36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blob:https://web.whatsapp.com/6c611dfc-bc0c-47ff-a643-f7b8df7e5ed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blob:https://web.whatsapp.com/2557ad6e-53d7-4e87-b9bf-5d58e5587b2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4" t="29269" r="14286" b="29539"/>
          <a:stretch/>
        </p:blipFill>
        <p:spPr>
          <a:xfrm>
            <a:off x="155575" y="1395953"/>
            <a:ext cx="2253965" cy="114278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2"/>
          <a:stretch/>
        </p:blipFill>
        <p:spPr bwMode="auto">
          <a:xfrm>
            <a:off x="155575" y="41541"/>
            <a:ext cx="2265594" cy="1268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" t="9583" r="12185" b="32545"/>
          <a:stretch/>
        </p:blipFill>
        <p:spPr bwMode="auto">
          <a:xfrm>
            <a:off x="6539797" y="41542"/>
            <a:ext cx="2424692" cy="126876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0"/>
          <a:stretch/>
        </p:blipFill>
        <p:spPr bwMode="auto">
          <a:xfrm>
            <a:off x="6516216" y="1395952"/>
            <a:ext cx="2456865" cy="1360875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 rotWithShape="1">
          <a:blip r:embed="rId7"/>
          <a:srcRect l="34316" t="28372" r="34991" b="17457"/>
          <a:stretch/>
        </p:blipFill>
        <p:spPr bwMode="auto">
          <a:xfrm>
            <a:off x="143947" y="4717838"/>
            <a:ext cx="2265593" cy="20162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8"/>
          <a:srcRect l="35330" t="22846" r="34894" b="25572"/>
          <a:stretch/>
        </p:blipFill>
        <p:spPr bwMode="auto">
          <a:xfrm>
            <a:off x="6539796" y="4725144"/>
            <a:ext cx="2376264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education\Desktop\197ac8bb-193c-4ec7-9f24-3762eeea49ab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80"/>
          <a:stretch/>
        </p:blipFill>
        <p:spPr bwMode="auto">
          <a:xfrm>
            <a:off x="173540" y="2610369"/>
            <a:ext cx="2247629" cy="2029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" r="5829" b="11011"/>
          <a:stretch/>
        </p:blipFill>
        <p:spPr bwMode="auto">
          <a:xfrm>
            <a:off x="6516216" y="2819211"/>
            <a:ext cx="2423424" cy="182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8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3252"/>
            <a:ext cx="6500826" cy="493564"/>
          </a:xfrm>
        </p:spPr>
        <p:txBody>
          <a:bodyPr>
            <a:noAutofit/>
          </a:bodyPr>
          <a:lstStyle/>
          <a:p>
            <a:pPr algn="ctr"/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Мероприятия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Сабинского муниципального района запланированные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рамках Года родных языков и народного единства на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июнь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2021 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142852"/>
            <a:ext cx="2376264" cy="1070634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280804"/>
              </p:ext>
            </p:extLst>
          </p:nvPr>
        </p:nvGraphicFramePr>
        <p:xfrm>
          <a:off x="395536" y="1556792"/>
          <a:ext cx="8247860" cy="4824536"/>
        </p:xfrm>
        <a:graphic>
          <a:graphicData uri="http://schemas.openxmlformats.org/drawingml/2006/table">
            <a:tbl>
              <a:tblPr firstRow="1" firstCol="1" bandRow="1"/>
              <a:tblGrid>
                <a:gridCol w="1047060">
                  <a:extLst>
                    <a:ext uri="{9D8B030D-6E8A-4147-A177-3AD203B41FA5}">
                      <a16:colId xmlns="" xmlns:a16="http://schemas.microsoft.com/office/drawing/2014/main" val="4263517927"/>
                    </a:ext>
                  </a:extLst>
                </a:gridCol>
                <a:gridCol w="2193300">
                  <a:extLst>
                    <a:ext uri="{9D8B030D-6E8A-4147-A177-3AD203B41FA5}">
                      <a16:colId xmlns="" xmlns:a16="http://schemas.microsoft.com/office/drawing/2014/main" val="97294494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3239467607"/>
                    </a:ext>
                  </a:extLst>
                </a:gridCol>
                <a:gridCol w="3711356">
                  <a:extLst>
                    <a:ext uri="{9D8B030D-6E8A-4147-A177-3AD203B41FA5}">
                      <a16:colId xmlns="" xmlns:a16="http://schemas.microsoft.com/office/drawing/2014/main" val="1022173367"/>
                    </a:ext>
                  </a:extLst>
                </a:gridCol>
              </a:tblGrid>
              <a:tr h="587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мероприятии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141137"/>
                  </a:ext>
                </a:extLst>
              </a:tr>
              <a:tr h="1356391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 – развлекательная игра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Балалар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Сабантуе». Конкурс рисунков среди учащихся района 1-6 классов «Сабантуй-2021».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1000</a:t>
                      </a:r>
                      <a:endParaRPr lang="ru-RU" sz="1200" dirty="0"/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общеобразовательных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организациях района ( в пришкольных лагерях) планируется  провести праздник «Сабантуй». Цель мероприятия ф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ормирование интереса к национальным праздникам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народов Поволжья; ознакомление детей с историей возникновения и значением праздника «Сабантуй»; вызвать интерес и желание участвовать в празднике.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65598374"/>
                  </a:ext>
                </a:extLst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среди учащихся 1-7 классов «В волшебной пушкинской стране…»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целью о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бобщения и закрепления знаний о детских сказках; развития мышления, воображения, интереса, внимания; воспитания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любови к сказкам и к чтению.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05132087"/>
                  </a:ext>
                </a:extLst>
              </a:tr>
              <a:tr h="1068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Семинары для   учителей родного языка и литературы. «Формирование и развитие основ читательской компетенции на уроках литературы и во внеурочное время». 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50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базах школ МБОУ «</a:t>
                      </a:r>
                      <a:r>
                        <a:rPr lang="ru-RU" sz="1200" b="0" i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Шикшинская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ООШ» и МБОУ «</a:t>
                      </a:r>
                      <a:r>
                        <a:rPr lang="ru-RU" sz="1200" b="0" i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Большеарташская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ООШ» на 3, 4 мая запланированы кустовые семинары для учителей родного языка и литературы «Формирование и развитие основ читательской компетенции на уроках литературы и во внеурочное время». 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37365958"/>
                  </a:ext>
                </a:extLst>
              </a:tr>
              <a:tr h="924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Экскурсия в музей </a:t>
                      </a:r>
                      <a:r>
                        <a:rPr lang="ru-RU" sz="12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Габдуллы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Тукая (Арский район, село Новый </a:t>
                      </a:r>
                      <a:r>
                        <a:rPr lang="ru-RU" sz="12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Кырлай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сабабашской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основной общеобразовательной школы планируют посетить музей Г. Тукая.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149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9027</TotalTime>
  <Words>676</Words>
  <Application>Microsoft Office PowerPoint</Application>
  <PresentationFormat>Экран (4:3)</PresentationFormat>
  <Paragraphs>82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1_Оформление по умолчанию</vt:lpstr>
      <vt:lpstr>2_Оформление по умолчанию</vt:lpstr>
      <vt:lpstr>Презентация PowerPoint</vt:lpstr>
      <vt:lpstr>ФОТОРЕПОРТАЖ</vt:lpstr>
      <vt:lpstr>Презентация PowerPoint</vt:lpstr>
      <vt:lpstr>  Мероприятия  Сабинского муниципального района запланированные в рамках Года родных языков и народного единства на  июнь  2021 года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по Сабинскому району</dc:title>
  <dc:creator>user15</dc:creator>
  <cp:lastModifiedBy>education</cp:lastModifiedBy>
  <cp:revision>717</cp:revision>
  <cp:lastPrinted>2018-06-25T11:57:30Z</cp:lastPrinted>
  <dcterms:created xsi:type="dcterms:W3CDTF">2013-07-10T19:02:58Z</dcterms:created>
  <dcterms:modified xsi:type="dcterms:W3CDTF">2021-05-28T10:15:05Z</dcterms:modified>
</cp:coreProperties>
</file>